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384" r:id="rId5"/>
    <p:sldId id="385" r:id="rId6"/>
    <p:sldId id="393" r:id="rId7"/>
    <p:sldId id="395" r:id="rId8"/>
    <p:sldId id="398" r:id="rId9"/>
    <p:sldId id="377" r:id="rId10"/>
    <p:sldId id="386" r:id="rId11"/>
    <p:sldId id="396" r:id="rId12"/>
    <p:sldId id="394" r:id="rId13"/>
    <p:sldId id="391" r:id="rId14"/>
    <p:sldId id="403" r:id="rId15"/>
    <p:sldId id="405" r:id="rId16"/>
    <p:sldId id="406" r:id="rId17"/>
    <p:sldId id="404" r:id="rId18"/>
    <p:sldId id="407" r:id="rId19"/>
    <p:sldId id="408" r:id="rId20"/>
    <p:sldId id="409" r:id="rId21"/>
    <p:sldId id="381" r:id="rId22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BB928E10-A69C-42F6-8B07-A2FEAC067766}">
          <p14:sldIdLst>
            <p14:sldId id="384"/>
            <p14:sldId id="385"/>
            <p14:sldId id="393"/>
            <p14:sldId id="395"/>
            <p14:sldId id="398"/>
            <p14:sldId id="377"/>
            <p14:sldId id="386"/>
            <p14:sldId id="396"/>
            <p14:sldId id="394"/>
            <p14:sldId id="391"/>
            <p14:sldId id="403"/>
            <p14:sldId id="405"/>
            <p14:sldId id="406"/>
            <p14:sldId id="404"/>
            <p14:sldId id="407"/>
            <p14:sldId id="408"/>
            <p14:sldId id="409"/>
            <p14:sldId id="381"/>
          </p14:sldIdLst>
        </p14:section>
        <p14:section name="THANK YOU" id="{6CD91DAB-8EC3-4802-89E9-0F1C7022FB28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4AF"/>
    <a:srgbClr val="7C8482"/>
    <a:srgbClr val="C78039"/>
    <a:srgbClr val="B7472A"/>
    <a:srgbClr val="E6E6E6"/>
    <a:srgbClr val="DC5924"/>
    <a:srgbClr val="000000"/>
    <a:srgbClr val="FFFFFF"/>
    <a:srgbClr val="75D1FF"/>
    <a:srgbClr val="1116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84972" autoAdjust="0"/>
  </p:normalViewPr>
  <p:slideViewPr>
    <p:cSldViewPr snapToGrid="0">
      <p:cViewPr varScale="1">
        <p:scale>
          <a:sx n="111" d="100"/>
          <a:sy n="111" d="100"/>
        </p:scale>
        <p:origin x="864" y="108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3162"/>
    </p:cViewPr>
  </p:sorterViewPr>
  <p:notesViewPr>
    <p:cSldViewPr snapToGrid="0">
      <p:cViewPr>
        <p:scale>
          <a:sx n="66" d="100"/>
          <a:sy n="66" d="100"/>
        </p:scale>
        <p:origin x="2539" y="28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8/29/2023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8/29/2023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825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560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8" grpId="2" animBg="1"/>
      <p:bldP spid="18" grpId="3" animBg="1"/>
      <p:bldP spid="19" grpId="0" animBg="1"/>
      <p:bldP spid="19" grpId="1" animBg="1"/>
      <p:bldP spid="19" grpId="2" animBg="1"/>
      <p:bldP spid="19" grpId="3" animBg="1"/>
      <p:bldP spid="21" grpId="0" animBg="1"/>
      <p:bldP spid="21" grpId="1" animBg="1"/>
      <p:bldP spid="21" grpId="2" animBg="1"/>
      <p:bldP spid="21" grpId="3" animBg="1"/>
      <p:bldP spid="22" grpId="0" animBg="1"/>
      <p:bldP spid="22" grpId="1" animBg="1"/>
      <p:bldP spid="22" grpId="2" animBg="1"/>
      <p:bldP spid="22" grpId="3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noProof="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noProof="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noProof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noProof="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92FD1487-8D8B-876A-47D7-6CAA7F950B6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5AE1514C-5E56-4738-A1FF-4B1CFD2A3E36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BA02FC-021D-0619-1D32-CFE64ACBB46C}"/>
              </a:ext>
            </a:extLst>
          </p:cNvPr>
          <p:cNvSpPr/>
          <p:nvPr/>
        </p:nvSpPr>
        <p:spPr>
          <a:xfrm>
            <a:off x="256478" y="6423102"/>
            <a:ext cx="1137424" cy="211874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595EAEA7-D26B-02BC-6D0F-E27C626046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72056" y="2139696"/>
            <a:ext cx="9109075" cy="945452"/>
          </a:xfrm>
        </p:spPr>
        <p:txBody>
          <a:bodyPr/>
          <a:lstStyle/>
          <a:p>
            <a:r>
              <a:rPr lang="en-US" dirty="0"/>
              <a:t>Project 4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6CB2AFB-A869-3CD1-9671-F056871774AC}"/>
              </a:ext>
            </a:extLst>
          </p:cNvPr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79C448-B7A0-3012-64A2-4CC55209FAE8}"/>
              </a:ext>
            </a:extLst>
          </p:cNvPr>
          <p:cNvSpPr/>
          <p:nvPr/>
        </p:nvSpPr>
        <p:spPr>
          <a:xfrm flipH="1">
            <a:off x="7720167" y="4253573"/>
            <a:ext cx="2995659" cy="704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n-US" sz="2800" dirty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Machine Learning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DB20E22-9D67-5276-BAB8-0BBCE0BA2EEF}"/>
              </a:ext>
            </a:extLst>
          </p:cNvPr>
          <p:cNvSpPr txBox="1">
            <a:spLocks/>
          </p:cNvSpPr>
          <p:nvPr/>
        </p:nvSpPr>
        <p:spPr>
          <a:xfrm>
            <a:off x="1365250" y="3341164"/>
            <a:ext cx="9461500" cy="75713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 </a:t>
            </a:r>
            <a:r>
              <a:rPr lang="en-US" sz="3200" dirty="0">
                <a:solidFill>
                  <a:schemeClr val="tx1">
                    <a:lumMod val="65000"/>
                  </a:schemeClr>
                </a:solidFill>
              </a:rPr>
              <a:t>Trong, Luz &amp; Kirsty </a:t>
            </a:r>
            <a:endParaRPr lang="en-US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425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6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6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1C58FA-0325-0EDD-2444-EC3D3D101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10</a:t>
            </a:fld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0A4A0EE8-B020-892A-53E3-2265B1D32AB2}"/>
              </a:ext>
            </a:extLst>
          </p:cNvPr>
          <p:cNvSpPr txBox="1">
            <a:spLocks/>
          </p:cNvSpPr>
          <p:nvPr/>
        </p:nvSpPr>
        <p:spPr>
          <a:xfrm>
            <a:off x="278512" y="229768"/>
            <a:ext cx="9107555" cy="48013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spc="300" dirty="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AU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9CB7A3-AE55-9E8F-0D47-742AFDD1B9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04774" y="3841044"/>
            <a:ext cx="12074338" cy="26325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E8DD8F-E028-F41C-3C77-0B781BF47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4" y="884910"/>
            <a:ext cx="12087225" cy="261132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533C8EE-EF3E-3AF1-348A-3208EAB918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7667" y="4530664"/>
            <a:ext cx="2073979" cy="74127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58BD050-8DE1-A749-E17A-357BA1122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2532" y="887611"/>
            <a:ext cx="1669141" cy="782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87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2967F9-4AE1-9E4A-D9B1-DA4B27FF13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3003" y="1237301"/>
            <a:ext cx="9107555" cy="480131"/>
          </a:xfrm>
        </p:spPr>
        <p:txBody>
          <a:bodyPr/>
          <a:lstStyle/>
          <a:p>
            <a:pPr algn="l"/>
            <a:r>
              <a:rPr lang="en-AU" sz="28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16F9E9-FA36-0F22-9365-642FB8972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150" y="95250"/>
            <a:ext cx="6591300" cy="6696075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294B744E-D6B8-E41D-2770-68F3D333875F}"/>
              </a:ext>
            </a:extLst>
          </p:cNvPr>
          <p:cNvSpPr txBox="1">
            <a:spLocks/>
          </p:cNvSpPr>
          <p:nvPr/>
        </p:nvSpPr>
        <p:spPr>
          <a:xfrm>
            <a:off x="9927336" y="5457037"/>
            <a:ext cx="2376647" cy="125572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algn="l"/>
            <a:r>
              <a:rPr lang="en-AU" sz="28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Pairplot</a:t>
            </a:r>
          </a:p>
          <a:p>
            <a:pPr algn="l"/>
            <a:r>
              <a:rPr lang="en-AU" sz="28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Understanding the data</a:t>
            </a:r>
          </a:p>
        </p:txBody>
      </p:sp>
    </p:spTree>
    <p:extLst>
      <p:ext uri="{BB962C8B-B14F-4D97-AF65-F5344CB8AC3E}">
        <p14:creationId xmlns:p14="http://schemas.microsoft.com/office/powerpoint/2010/main" val="106121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2D577E-EA6C-CF6F-771F-3AD52C73FF8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47F73ABE-CF9B-839C-B59B-F9B08F31EF59}"/>
              </a:ext>
            </a:extLst>
          </p:cNvPr>
          <p:cNvSpPr txBox="1">
            <a:spLocks/>
          </p:cNvSpPr>
          <p:nvPr/>
        </p:nvSpPr>
        <p:spPr>
          <a:xfrm>
            <a:off x="278512" y="229768"/>
            <a:ext cx="9107555" cy="48013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spc="300" dirty="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endParaRPr lang="en-A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EBB26622-6D8A-6B03-E80C-49F1A651B737}"/>
              </a:ext>
            </a:extLst>
          </p:cNvPr>
          <p:cNvSpPr txBox="1">
            <a:spLocks/>
          </p:cNvSpPr>
          <p:nvPr/>
        </p:nvSpPr>
        <p:spPr>
          <a:xfrm>
            <a:off x="421768" y="229768"/>
            <a:ext cx="2211927" cy="48013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spc="300" dirty="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pPr algn="ctr"/>
            <a:r>
              <a:rPr lang="en-AU" sz="2800" b="1" spc="-3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Ordinary Least</a:t>
            </a:r>
          </a:p>
          <a:p>
            <a:pPr algn="ctr"/>
            <a:r>
              <a:rPr lang="en-AU" sz="2800" b="1" spc="-3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Squares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E44C53E-F745-5848-8447-6D4144493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413" y="765994"/>
            <a:ext cx="7906239" cy="569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622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2D577E-EA6C-CF6F-771F-3AD52C73FF8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47F73ABE-CF9B-839C-B59B-F9B08F31EF59}"/>
              </a:ext>
            </a:extLst>
          </p:cNvPr>
          <p:cNvSpPr txBox="1">
            <a:spLocks/>
          </p:cNvSpPr>
          <p:nvPr/>
        </p:nvSpPr>
        <p:spPr>
          <a:xfrm>
            <a:off x="278512" y="229768"/>
            <a:ext cx="9107555" cy="48013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spc="300" dirty="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endParaRPr lang="en-AU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EBB26622-6D8A-6B03-E80C-49F1A651B737}"/>
              </a:ext>
            </a:extLst>
          </p:cNvPr>
          <p:cNvSpPr txBox="1">
            <a:spLocks/>
          </p:cNvSpPr>
          <p:nvPr/>
        </p:nvSpPr>
        <p:spPr>
          <a:xfrm>
            <a:off x="396368" y="102768"/>
            <a:ext cx="2211927" cy="48013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spc="300" dirty="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pPr algn="ctr"/>
            <a:r>
              <a:rPr lang="en-AU" sz="2800" b="1" spc="-3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Model’s 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D5F7E9-07F8-292C-B42C-687EC1D3F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378" y="709899"/>
            <a:ext cx="5210175" cy="42481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BC2A50-A4D0-05E9-52AF-660B9DEC1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378" y="414583"/>
            <a:ext cx="2553056" cy="2953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911D5F-E5C3-BA53-9214-DD3FC1645F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999" y="2375428"/>
            <a:ext cx="4935179" cy="38533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80A7497-B4AB-9E1F-593D-EC3D46D708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999" y="2118217"/>
            <a:ext cx="2372056" cy="25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51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2D577E-EA6C-CF6F-771F-3AD52C73FF8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14</a:t>
            </a:fld>
            <a:endParaRPr lang="en-US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10BF8634-5075-A43F-B169-4DA8E35A5548}"/>
              </a:ext>
            </a:extLst>
          </p:cNvPr>
          <p:cNvSpPr txBox="1">
            <a:spLocks/>
          </p:cNvSpPr>
          <p:nvPr/>
        </p:nvSpPr>
        <p:spPr>
          <a:xfrm>
            <a:off x="297562" y="331251"/>
            <a:ext cx="9107555" cy="48013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spc="300" dirty="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AU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CO2 Emissions - Trends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B13DFF-679E-9C15-39CB-4456EAB62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564" y="918237"/>
            <a:ext cx="9253537" cy="52322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FA1205F-7165-66DD-B6F0-B3C1E7F8E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4834" y="6150507"/>
            <a:ext cx="2629267" cy="39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336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5FF5169-19C5-3E92-1B94-9DC53C226F79}"/>
              </a:ext>
            </a:extLst>
          </p:cNvPr>
          <p:cNvSpPr txBox="1">
            <a:spLocks/>
          </p:cNvSpPr>
          <p:nvPr/>
        </p:nvSpPr>
        <p:spPr>
          <a:xfrm>
            <a:off x="484735" y="233857"/>
            <a:ext cx="2047450" cy="48013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spc="300" dirty="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AU" sz="28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</a:t>
            </a:r>
          </a:p>
          <a:p>
            <a:r>
              <a:rPr lang="en-AU" sz="28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Tree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0464C3-A518-3783-9178-F7AFF362E89C}"/>
              </a:ext>
            </a:extLst>
          </p:cNvPr>
          <p:cNvSpPr txBox="1"/>
          <p:nvPr/>
        </p:nvSpPr>
        <p:spPr>
          <a:xfrm>
            <a:off x="484735" y="1696183"/>
            <a:ext cx="106738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000" dirty="0">
                <a:solidFill>
                  <a:schemeClr val="bg1"/>
                </a:solidFill>
              </a:rPr>
              <a:t>Find the best model to predict the  Energy Transition Index (ETI) ranking for each country in 2020.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000" dirty="0">
                <a:solidFill>
                  <a:schemeClr val="bg1"/>
                </a:solidFill>
              </a:rPr>
              <a:t>The ETI ranking by country for 2020 is the ‘target variable’.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000" dirty="0">
                <a:solidFill>
                  <a:schemeClr val="bg1"/>
                </a:solidFill>
              </a:rPr>
              <a:t>Use of the Decision Tree Supervised Learning method as a classification method to predict discrete variables.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0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FB2BD7B-1B69-A5E3-5F41-1F78BB5D0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075" y="3082697"/>
            <a:ext cx="5820218" cy="357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912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E0A7DE4A-4F9F-1614-F2C3-C516D5C5DA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6251" y="263928"/>
            <a:ext cx="2133600" cy="369332"/>
          </a:xfrm>
        </p:spPr>
        <p:txBody>
          <a:bodyPr/>
          <a:lstStyle/>
          <a:p>
            <a:r>
              <a:rPr lang="en-US" sz="2000" b="1" dirty="0">
                <a:solidFill>
                  <a:srgbClr val="FFC000"/>
                </a:solidFill>
              </a:rPr>
              <a:t>DECISION TREE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73592D-EE08-9348-93FB-C07E07732F92}"/>
              </a:ext>
            </a:extLst>
          </p:cNvPr>
          <p:cNvSpPr txBox="1"/>
          <p:nvPr/>
        </p:nvSpPr>
        <p:spPr>
          <a:xfrm>
            <a:off x="476251" y="1871296"/>
            <a:ext cx="942974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bg1"/>
                </a:solidFill>
              </a:rPr>
              <a:t>Grid Search Cross Validation: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bg1"/>
                </a:solidFill>
              </a:rPr>
              <a:t>Hyperparameters: </a:t>
            </a:r>
            <a:r>
              <a:rPr lang="en-AU" sz="2400" b="0" i="0" dirty="0">
                <a:solidFill>
                  <a:srgbClr val="242424"/>
                </a:solidFill>
                <a:effectLst/>
                <a:latin typeface="source-serif-pro"/>
              </a:rPr>
              <a:t>A hyperparameter is a parameter whose value cannot be determined from data. Criterion ‘</a:t>
            </a:r>
            <a:r>
              <a:rPr lang="en-AU" sz="2400" b="0" i="0" dirty="0" err="1">
                <a:solidFill>
                  <a:srgbClr val="242424"/>
                </a:solidFill>
                <a:effectLst/>
                <a:latin typeface="source-serif-pro"/>
              </a:rPr>
              <a:t>gini</a:t>
            </a:r>
            <a:r>
              <a:rPr lang="en-AU" sz="2400" b="0" i="0" dirty="0">
                <a:solidFill>
                  <a:srgbClr val="242424"/>
                </a:solidFill>
                <a:effectLst/>
                <a:latin typeface="source-serif-pro"/>
              </a:rPr>
              <a:t>’ and ‘entropy’ – tree specific like Random Forest.</a:t>
            </a:r>
            <a:endParaRPr lang="en-AU" sz="24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2400" dirty="0">
                <a:solidFill>
                  <a:schemeClr val="bg1"/>
                </a:solidFill>
              </a:rPr>
              <a:t>Grid search: </a:t>
            </a:r>
            <a:r>
              <a:rPr lang="en-AU" sz="2400" b="0" i="0" dirty="0">
                <a:solidFill>
                  <a:srgbClr val="242424"/>
                </a:solidFill>
                <a:effectLst/>
                <a:latin typeface="source-serif-pro"/>
              </a:rPr>
              <a:t>is a tool that builds a model for every combination of hyperparameters we specify and evaluates each model to see which combination of hyperparameters creates the optimal model.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AU" sz="2400" b="1" i="0" dirty="0">
                <a:solidFill>
                  <a:srgbClr val="242424"/>
                </a:solidFill>
                <a:effectLst/>
                <a:latin typeface="source-serif-pro"/>
              </a:rPr>
              <a:t>param_grid</a:t>
            </a:r>
            <a:r>
              <a:rPr lang="en-AU" sz="2400" b="0" i="0" dirty="0">
                <a:solidFill>
                  <a:srgbClr val="242424"/>
                </a:solidFill>
                <a:effectLst/>
                <a:latin typeface="source-serif-pro"/>
              </a:rPr>
              <a:t> dictionary</a:t>
            </a:r>
            <a:r>
              <a:rPr lang="en-AU" sz="2400" dirty="0">
                <a:solidFill>
                  <a:srgbClr val="242424"/>
                </a:solidFill>
                <a:latin typeface="source-serif-pro"/>
              </a:rPr>
              <a:t> contains every hyperparameter to tweak a model along with a list of different inputs for that parameter.</a:t>
            </a:r>
          </a:p>
        </p:txBody>
      </p:sp>
    </p:spTree>
    <p:extLst>
      <p:ext uri="{BB962C8B-B14F-4D97-AF65-F5344CB8AC3E}">
        <p14:creationId xmlns:p14="http://schemas.microsoft.com/office/powerpoint/2010/main" val="1887626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FDF97F9-0158-6A1A-C4C6-1DCF78E38FC7}"/>
              </a:ext>
            </a:extLst>
          </p:cNvPr>
          <p:cNvSpPr>
            <a:spLocks noChangeAspect="1"/>
          </p:cNvSpPr>
          <p:nvPr/>
        </p:nvSpPr>
        <p:spPr>
          <a:xfrm>
            <a:off x="0" y="-2233893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02967F9-4AE1-9E4A-D9B1-DA4B27FF13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3866" y="673472"/>
            <a:ext cx="9107555" cy="480131"/>
          </a:xfrm>
        </p:spPr>
        <p:txBody>
          <a:bodyPr/>
          <a:lstStyle/>
          <a:p>
            <a:pPr algn="l"/>
            <a:r>
              <a:rPr lang="en-AU" sz="28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Tree - Evaluation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596720-46C4-F3A9-3B77-ACCBBE199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644" y="913538"/>
            <a:ext cx="4397112" cy="26825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CDACE1-0B36-25EB-080C-F772DB805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1586" y="4159040"/>
            <a:ext cx="9221487" cy="24863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A8485B-4B03-B6C5-079D-492F4718C36D}"/>
              </a:ext>
            </a:extLst>
          </p:cNvPr>
          <p:cNvSpPr txBox="1"/>
          <p:nvPr/>
        </p:nvSpPr>
        <p:spPr>
          <a:xfrm>
            <a:off x="1591408" y="3745746"/>
            <a:ext cx="2321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Best Model</a:t>
            </a:r>
          </a:p>
        </p:txBody>
      </p:sp>
    </p:spTree>
    <p:extLst>
      <p:ext uri="{BB962C8B-B14F-4D97-AF65-F5344CB8AC3E}">
        <p14:creationId xmlns:p14="http://schemas.microsoft.com/office/powerpoint/2010/main" val="3857725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spc="0" dirty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 you</a:t>
            </a:r>
            <a:r>
              <a:rPr lang="en-US" sz="36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for listening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6040831" y="499736"/>
            <a:ext cx="184731" cy="120032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01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4018284-4258-32A2-F442-02446BACF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81" r="18780"/>
          <a:stretch/>
        </p:blipFill>
        <p:spPr>
          <a:xfrm>
            <a:off x="3868611" y="1"/>
            <a:ext cx="8323389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DCC0C1-5F32-2A7D-CDE4-499228529C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7532" y="5774439"/>
            <a:ext cx="11658600" cy="590931"/>
          </a:xfrm>
        </p:spPr>
        <p:txBody>
          <a:bodyPr/>
          <a:lstStyle/>
          <a:p>
            <a:r>
              <a:rPr lang="en-AU" dirty="0"/>
              <a:t>Global Data on Sustainable Energy – 20-year insights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51A780-A619-0331-89AA-DB89532F4ECC}"/>
              </a:ext>
            </a:extLst>
          </p:cNvPr>
          <p:cNvSpPr txBox="1"/>
          <p:nvPr/>
        </p:nvSpPr>
        <p:spPr>
          <a:xfrm>
            <a:off x="492370" y="261797"/>
            <a:ext cx="2215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/>
              <a:t>TOPIC AREA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D39B3E-24C6-6419-BC38-949DD03F59C2}"/>
              </a:ext>
            </a:extLst>
          </p:cNvPr>
          <p:cNvSpPr txBox="1"/>
          <p:nvPr/>
        </p:nvSpPr>
        <p:spPr>
          <a:xfrm>
            <a:off x="641838" y="2488223"/>
            <a:ext cx="23827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Identify suitable data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Define steps and methods </a:t>
            </a:r>
          </a:p>
        </p:txBody>
      </p:sp>
    </p:spTree>
    <p:extLst>
      <p:ext uri="{BB962C8B-B14F-4D97-AF65-F5344CB8AC3E}">
        <p14:creationId xmlns:p14="http://schemas.microsoft.com/office/powerpoint/2010/main" val="2584071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297F0-A0C9-13E3-CFB9-C1561EEDE9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4800" y="1787765"/>
            <a:ext cx="11658600" cy="208672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AU" dirty="0">
                <a:solidFill>
                  <a:schemeClr val="accent6"/>
                </a:solidFill>
              </a:rPr>
              <a:t>ydata-profiling in pandas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AU" b="0" i="0" dirty="0">
                <a:solidFill>
                  <a:schemeClr val="accent6"/>
                </a:solidFill>
                <a:effectLst/>
                <a:latin typeface="-apple-system"/>
              </a:rPr>
              <a:t>The package outputs a simple and digested analysis of the data</a:t>
            </a:r>
            <a:endParaRPr lang="en-AU" dirty="0">
              <a:solidFill>
                <a:schemeClr val="accent6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AU" dirty="0">
              <a:solidFill>
                <a:schemeClr val="accent6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20B26B-A3A3-1DBC-6653-BAA7AB170A1B}"/>
              </a:ext>
            </a:extLst>
          </p:cNvPr>
          <p:cNvSpPr txBox="1"/>
          <p:nvPr/>
        </p:nvSpPr>
        <p:spPr>
          <a:xfrm>
            <a:off x="533400" y="171450"/>
            <a:ext cx="1924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>
                <a:solidFill>
                  <a:schemeClr val="accent6"/>
                </a:solidFill>
              </a:rPr>
              <a:t>EXPLORATORY</a:t>
            </a:r>
          </a:p>
          <a:p>
            <a:pPr algn="ctr"/>
            <a:r>
              <a:rPr lang="en-AU" b="1" dirty="0">
                <a:solidFill>
                  <a:schemeClr val="accent6"/>
                </a:solidFill>
              </a:rPr>
              <a:t>DATA</a:t>
            </a:r>
          </a:p>
          <a:p>
            <a:pPr algn="ctr"/>
            <a:r>
              <a:rPr lang="en-AU" b="1" dirty="0">
                <a:solidFill>
                  <a:schemeClr val="accent6"/>
                </a:solidFill>
              </a:rPr>
              <a:t>ANALYSIS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8966DC-77BE-4EB8-7A7A-BDFE57AFAF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745"/>
          <a:stretch/>
        </p:blipFill>
        <p:spPr>
          <a:xfrm>
            <a:off x="5958254" y="171450"/>
            <a:ext cx="6005146" cy="11914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548CB0-21E2-811E-A133-93823F2D8E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829"/>
          <a:stretch/>
        </p:blipFill>
        <p:spPr>
          <a:xfrm>
            <a:off x="7622930" y="3233493"/>
            <a:ext cx="3640015" cy="29867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7DC640-2BB1-9C2C-4D61-B74FF29D80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3362325"/>
            <a:ext cx="6296904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860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A9D6793F-97FD-A280-1FFE-93F274112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7648" y="2142467"/>
            <a:ext cx="5487166" cy="47155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FE54F7F-18CB-4936-B5D2-88966A079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856"/>
            <a:ext cx="6420746" cy="477269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E0DB21-D32B-969C-D4D9-DF4DC7D0193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397032"/>
          </a:xfrm>
        </p:spPr>
        <p:txBody>
          <a:bodyPr/>
          <a:lstStyle/>
          <a:p>
            <a:r>
              <a:rPr lang="en-AU" dirty="0"/>
              <a:t>Exploratory analysis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7D2B64F-8D4B-FDA1-BCAB-F0C63A76EF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47630" y="936084"/>
            <a:ext cx="3974286" cy="397032"/>
          </a:xfrm>
        </p:spPr>
        <p:txBody>
          <a:bodyPr/>
          <a:lstStyle/>
          <a:p>
            <a:r>
              <a:rPr lang="en-AU" dirty="0"/>
              <a:t>Data cleaning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b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b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0FE55DF-4B46-428F-DBE2-3F052D1794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20821" y="1423902"/>
            <a:ext cx="4582915" cy="397032"/>
          </a:xfrm>
        </p:spPr>
        <p:txBody>
          <a:bodyPr/>
          <a:lstStyle/>
          <a:p>
            <a:r>
              <a:rPr lang="en-AU" dirty="0"/>
              <a:t>Data transformation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E028C1E-9588-D4C6-81FB-B9755E357507}"/>
              </a:ext>
            </a:extLst>
          </p:cNvPr>
          <p:cNvSpPr/>
          <p:nvPr/>
        </p:nvSpPr>
        <p:spPr>
          <a:xfrm>
            <a:off x="-71133" y="-274741"/>
            <a:ext cx="2357131" cy="132995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23190F-A4C8-CC89-E4AA-AB899A9E1FC0}"/>
              </a:ext>
            </a:extLst>
          </p:cNvPr>
          <p:cNvSpPr txBox="1"/>
          <p:nvPr/>
        </p:nvSpPr>
        <p:spPr>
          <a:xfrm>
            <a:off x="167054" y="131885"/>
            <a:ext cx="16793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/>
              <a:t>Extract</a:t>
            </a:r>
          </a:p>
          <a:p>
            <a:pPr algn="ctr"/>
            <a:r>
              <a:rPr lang="en-AU" b="1" dirty="0"/>
              <a:t>Transform Load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0D37DE1-72DA-1DE1-1BF8-B089C9155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6180" y="6233691"/>
            <a:ext cx="2219635" cy="3905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FB7E92-73E1-F966-81ED-54998B3617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5925" y="291956"/>
            <a:ext cx="600075" cy="4857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86C591-EA53-270F-CA8C-5E4B1EF80C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7555" y="812327"/>
            <a:ext cx="600075" cy="4857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49F1BD-4474-776B-46F9-EA640A6D6F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0746" y="1368130"/>
            <a:ext cx="600075" cy="4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88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67FAF51-FC53-D50C-54A0-D79A849E29B3}"/>
              </a:ext>
            </a:extLst>
          </p:cNvPr>
          <p:cNvSpPr txBox="1"/>
          <p:nvPr/>
        </p:nvSpPr>
        <p:spPr>
          <a:xfrm>
            <a:off x="561975" y="161925"/>
            <a:ext cx="1962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b="1" dirty="0"/>
              <a:t>Numerical Features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DA92018-638C-BE1B-BD49-902126831EE5}"/>
              </a:ext>
            </a:extLst>
          </p:cNvPr>
          <p:cNvSpPr/>
          <p:nvPr/>
        </p:nvSpPr>
        <p:spPr>
          <a:xfrm>
            <a:off x="2369527" y="-175114"/>
            <a:ext cx="1219200" cy="1076325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334B245-E0C9-A1F1-6061-AA6C13D29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307" y="63610"/>
            <a:ext cx="7991062" cy="672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862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31016" y="-49796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265021" y="2239766"/>
            <a:ext cx="11017389" cy="180158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endParaRPr lang="en-US" sz="2800" dirty="0">
              <a:gradFill>
                <a:gsLst>
                  <a:gs pos="0">
                    <a:srgbClr val="75D1FF">
                      <a:lumMod val="5000"/>
                      <a:lumOff val="95000"/>
                    </a:srgbClr>
                  </a:gs>
                  <a:gs pos="100000">
                    <a:srgbClr val="FFFFFF"/>
                  </a:gs>
                </a:gsLst>
                <a:lin ang="5400000" scaled="1"/>
              </a:gradFill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687847" y="2461199"/>
            <a:ext cx="8804365" cy="1311128"/>
          </a:xfrm>
        </p:spPr>
        <p:txBody>
          <a:bodyPr/>
          <a:lstStyle/>
          <a:p>
            <a:r>
              <a:rPr lang="en-US" dirty="0"/>
              <a:t>Visualisations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4294967295"/>
          </p:nvPr>
        </p:nvSpPr>
        <p:spPr>
          <a:xfrm>
            <a:off x="1396266" y="3162946"/>
            <a:ext cx="9461500" cy="75713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9" name="Freeform: Shape 18"/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ECE876-0DB1-7F3B-BE2B-B3D4E18EA6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1554" y="1837423"/>
            <a:ext cx="2676525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E87B50-A53D-A40E-4CF8-522C4B493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33" y="122548"/>
            <a:ext cx="11912600" cy="660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520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56DEB5-4AD1-FF75-A3C4-F9F6623C77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Machine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6FB62D-5EA5-52DC-2A17-769935A49AA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085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F55B76-ABC6-36D5-0185-FD72A482527E}"/>
              </a:ext>
            </a:extLst>
          </p:cNvPr>
          <p:cNvSpPr txBox="1"/>
          <p:nvPr/>
        </p:nvSpPr>
        <p:spPr>
          <a:xfrm>
            <a:off x="3279530" y="252735"/>
            <a:ext cx="72976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b="1" dirty="0">
                <a:solidFill>
                  <a:schemeClr val="accent6"/>
                </a:solidFill>
              </a:rPr>
              <a:t>Model Implementation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D3D973-9477-711D-B998-E3A7567A5805}"/>
              </a:ext>
            </a:extLst>
          </p:cNvPr>
          <p:cNvSpPr txBox="1"/>
          <p:nvPr/>
        </p:nvSpPr>
        <p:spPr>
          <a:xfrm>
            <a:off x="657225" y="2609850"/>
            <a:ext cx="88677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-apple-system"/>
              </a:rPr>
              <a:t>Python</a:t>
            </a:r>
            <a:r>
              <a:rPr lang="en-AU" b="0" i="0" dirty="0">
                <a:solidFill>
                  <a:schemeClr val="bg1"/>
                </a:solidFill>
                <a:effectLst/>
                <a:latin typeface="-apple-system"/>
              </a:rPr>
              <a:t>: NumPy, Pandas, Seaborn, Matplotlib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-apple-system"/>
              </a:rPr>
              <a:t>Machine Learning</a:t>
            </a:r>
            <a:r>
              <a:rPr lang="en-AU" b="0" i="0" dirty="0">
                <a:solidFill>
                  <a:schemeClr val="bg1"/>
                </a:solidFill>
                <a:effectLst/>
                <a:latin typeface="-apple-system"/>
              </a:rPr>
              <a:t>: Scikit-learn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b="1" dirty="0">
                <a:solidFill>
                  <a:schemeClr val="bg1"/>
                </a:solidFill>
                <a:latin typeface="-apple-system"/>
              </a:rPr>
              <a:t>Clustering: </a:t>
            </a:r>
            <a:r>
              <a:rPr lang="en-AU" dirty="0" err="1">
                <a:solidFill>
                  <a:schemeClr val="bg1"/>
                </a:solidFill>
                <a:latin typeface="-apple-system"/>
              </a:rPr>
              <a:t>Kmeans</a:t>
            </a:r>
            <a:r>
              <a:rPr lang="en-AU" dirty="0">
                <a:solidFill>
                  <a:schemeClr val="bg1"/>
                </a:solidFill>
                <a:latin typeface="-apple-system"/>
              </a:rPr>
              <a:t>, </a:t>
            </a:r>
            <a:r>
              <a:rPr lang="en-AU" dirty="0" err="1">
                <a:solidFill>
                  <a:schemeClr val="bg1"/>
                </a:solidFill>
                <a:latin typeface="-apple-system"/>
              </a:rPr>
              <a:t>StandardScaler</a:t>
            </a:r>
            <a:endParaRPr lang="en-AU" dirty="0">
              <a:solidFill>
                <a:schemeClr val="bg1"/>
              </a:solidFill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b="1" i="0" dirty="0">
                <a:solidFill>
                  <a:schemeClr val="bg1"/>
                </a:solidFill>
                <a:effectLst/>
                <a:latin typeface="-apple-system"/>
              </a:rPr>
              <a:t>Regression Analysis: </a:t>
            </a:r>
            <a:r>
              <a:rPr lang="en-AU" i="0" dirty="0" err="1">
                <a:solidFill>
                  <a:schemeClr val="bg1"/>
                </a:solidFill>
                <a:effectLst/>
                <a:latin typeface="-apple-system"/>
              </a:rPr>
              <a:t>LinearRegression</a:t>
            </a:r>
            <a:r>
              <a:rPr lang="en-AU" i="0" dirty="0">
                <a:solidFill>
                  <a:schemeClr val="bg1"/>
                </a:solidFill>
                <a:effectLst/>
                <a:latin typeface="-apple-system"/>
              </a:rPr>
              <a:t>, </a:t>
            </a:r>
            <a:r>
              <a:rPr lang="en-AU" i="0" dirty="0" err="1">
                <a:solidFill>
                  <a:schemeClr val="bg1"/>
                </a:solidFill>
                <a:effectLst/>
                <a:latin typeface="-apple-system"/>
              </a:rPr>
              <a:t>statsmodels</a:t>
            </a:r>
            <a:endParaRPr lang="en-AU" dirty="0">
              <a:solidFill>
                <a:schemeClr val="bg1"/>
              </a:solidFill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b="1" dirty="0">
                <a:solidFill>
                  <a:schemeClr val="bg1"/>
                </a:solidFill>
                <a:latin typeface="-apple-system"/>
              </a:rPr>
              <a:t>Decision Tree Classifier: </a:t>
            </a:r>
            <a:r>
              <a:rPr lang="en-AU" dirty="0">
                <a:solidFill>
                  <a:schemeClr val="bg1"/>
                </a:solidFill>
                <a:latin typeface="-apple-system"/>
              </a:rPr>
              <a:t>Using Scikit-Learn to train a Decision Tree</a:t>
            </a:r>
          </a:p>
        </p:txBody>
      </p:sp>
    </p:spTree>
    <p:extLst>
      <p:ext uri="{BB962C8B-B14F-4D97-AF65-F5344CB8AC3E}">
        <p14:creationId xmlns:p14="http://schemas.microsoft.com/office/powerpoint/2010/main" val="1830193152"/>
      </p:ext>
    </p:extLst>
  </p:cSld>
  <p:clrMapOvr>
    <a:masterClrMapping/>
  </p:clrMapOvr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425_Powerful Presentations_Win32_mlw - v2" id="{7CBB6D80-F69F-4458-A96A-A39B855A93D5}" vid="{827664DE-2D82-4B7F-8582-8671022436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480f6609812271f56e53f2aff71704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b48d77c16982ba2890c3fe2b4c067b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2E6351-E64A-42DD-A554-7DF7522221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30CA71C-6B24-463C-853F-076A02E27C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C2FF92-1ACE-4D23-9586-85906FF02F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328</TotalTime>
  <Words>337</Words>
  <Application>Microsoft Office PowerPoint</Application>
  <PresentationFormat>Widescreen</PresentationFormat>
  <Paragraphs>60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-apple-system</vt:lpstr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source-serif-pro</vt:lpstr>
      <vt:lpstr>Wingdings</vt:lpstr>
      <vt:lpstr>Storybuilding Neal Creative</vt:lpstr>
      <vt:lpstr>Project 4</vt:lpstr>
      <vt:lpstr>PowerPoint Presentation</vt:lpstr>
      <vt:lpstr>PowerPoint Presentation</vt:lpstr>
      <vt:lpstr>PowerPoint Presentation</vt:lpstr>
      <vt:lpstr>PowerPoint Presentation</vt:lpstr>
      <vt:lpstr>Visualisations</vt:lpstr>
      <vt:lpstr>PowerPoint Presentation</vt:lpstr>
      <vt:lpstr>Machine Learning</vt:lpstr>
      <vt:lpstr>PowerPoint Presentation</vt:lpstr>
      <vt:lpstr>PowerPoint Presentation</vt:lpstr>
      <vt:lpstr>Linear Regression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Decision Tree - Evaluation</vt:lpstr>
      <vt:lpstr>Thank you.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POWERFUL</dc:title>
  <dc:subject/>
  <dc:creator>Snelgrove, Kirsty</dc:creator>
  <cp:keywords/>
  <dc:description/>
  <cp:lastModifiedBy>Luz Ortega</cp:lastModifiedBy>
  <cp:revision>15</cp:revision>
  <dcterms:created xsi:type="dcterms:W3CDTF">2023-08-28T01:42:46Z</dcterms:created>
  <dcterms:modified xsi:type="dcterms:W3CDTF">2023-08-29T08:37:00Z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e035c073-4817-4c70-9940-2eb35eedfc30_Enabled">
    <vt:lpwstr>true</vt:lpwstr>
  </property>
  <property fmtid="{D5CDD505-2E9C-101B-9397-08002B2CF9AE}" pid="4" name="MSIP_Label_e035c073-4817-4c70-9940-2eb35eedfc30_SetDate">
    <vt:lpwstr>2023-08-29T01:59:36Z</vt:lpwstr>
  </property>
  <property fmtid="{D5CDD505-2E9C-101B-9397-08002B2CF9AE}" pid="5" name="MSIP_Label_e035c073-4817-4c70-9940-2eb35eedfc30_Method">
    <vt:lpwstr>Privileged</vt:lpwstr>
  </property>
  <property fmtid="{D5CDD505-2E9C-101B-9397-08002B2CF9AE}" pid="6" name="MSIP_Label_e035c073-4817-4c70-9940-2eb35eedfc30_Name">
    <vt:lpwstr>e035c073-4817-4c70-9940-2eb35eedfc30</vt:lpwstr>
  </property>
  <property fmtid="{D5CDD505-2E9C-101B-9397-08002B2CF9AE}" pid="7" name="MSIP_Label_e035c073-4817-4c70-9940-2eb35eedfc30_SiteId">
    <vt:lpwstr>143a7396-a856-47d7-8e31-62990b5bacd0</vt:lpwstr>
  </property>
  <property fmtid="{D5CDD505-2E9C-101B-9397-08002B2CF9AE}" pid="8" name="MSIP_Label_e035c073-4817-4c70-9940-2eb35eedfc30_ActionId">
    <vt:lpwstr>c0ae12a7-29ec-4770-8515-9bea9e7e3470</vt:lpwstr>
  </property>
  <property fmtid="{D5CDD505-2E9C-101B-9397-08002B2CF9AE}" pid="9" name="MSIP_Label_e035c073-4817-4c70-9940-2eb35eedfc30_ContentBits">
    <vt:lpwstr>0</vt:lpwstr>
  </property>
</Properties>
</file>

<file path=docProps/thumbnail.jpeg>
</file>